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6" r:id="rId3"/>
    <p:sldId id="278" r:id="rId4"/>
    <p:sldId id="279" r:id="rId5"/>
    <p:sldId id="280" r:id="rId6"/>
    <p:sldId id="281" r:id="rId7"/>
    <p:sldId id="283" r:id="rId8"/>
    <p:sldId id="284" r:id="rId9"/>
    <p:sldId id="287" r:id="rId10"/>
    <p:sldId id="258" r:id="rId11"/>
    <p:sldId id="276" r:id="rId12"/>
    <p:sldId id="277" r:id="rId13"/>
  </p:sldIdLst>
  <p:sldSz cx="12192000" cy="6858000"/>
  <p:notesSz cx="6858000" cy="9144000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795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17900"/>
    <a:srgbClr val="D4CC00"/>
    <a:srgbClr val="40B7F4"/>
    <a:srgbClr val="046DA3"/>
    <a:srgbClr val="6FC4F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62" autoAdjust="0"/>
    <p:restoredTop sz="96279" autoAdjust="0"/>
  </p:normalViewPr>
  <p:slideViewPr>
    <p:cSldViewPr snapToGrid="0">
      <p:cViewPr>
        <p:scale>
          <a:sx n="50" d="100"/>
          <a:sy n="50" d="100"/>
        </p:scale>
        <p:origin x="782" y="43"/>
      </p:cViewPr>
      <p:guideLst>
        <p:guide orient="horz" pos="2160"/>
        <p:guide pos="379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6C7880-EA14-4725-9EDD-FDE5F609CB7D}" type="datetimeFigureOut">
              <a:rPr lang="ru-RU"/>
              <a:pPr>
                <a:defRPr/>
              </a:pPr>
              <a:t>02.07.2019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116975-D934-420E-A5A4-F97FA4F1BE0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355274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DF8880-B5AB-4E28-BE11-46F67A6DDB6B}" type="datetimeFigureOut">
              <a:rPr lang="ru-RU"/>
              <a:pPr>
                <a:defRPr/>
              </a:pPr>
              <a:t>02.07.2019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9EAA81-2405-48A5-BE38-9A34667B177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434561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2D1E6E-2566-46B0-85B0-4272E06F553A}" type="datetimeFigureOut">
              <a:rPr lang="ru-RU"/>
              <a:pPr>
                <a:defRPr/>
              </a:pPr>
              <a:t>02.07.2019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30614D-4B6F-428F-A08C-552FCEB95F2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659897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4FA939-17CD-4915-AF8B-D6A753F94469}" type="datetimeFigureOut">
              <a:rPr lang="ru-RU"/>
              <a:pPr>
                <a:defRPr/>
              </a:pPr>
              <a:t>02.07.2019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24B81B-6407-4589-8A5E-75CE90C7AEC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562775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BEF99E-F469-4FB4-B373-A06410EAC8A9}" type="datetimeFigureOut">
              <a:rPr lang="ru-RU"/>
              <a:pPr>
                <a:defRPr/>
              </a:pPr>
              <a:t>02.07.2019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3561C3-326A-458F-A5C4-B9524D23CDB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899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28189A-13A5-4087-9075-797BD480DBDB}" type="datetimeFigureOut">
              <a:rPr lang="ru-RU"/>
              <a:pPr>
                <a:defRPr/>
              </a:pPr>
              <a:t>02.07.2019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8129D9-5780-4DB3-872D-A92D3594C3F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296522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855B02-AF33-4030-B062-425942EC5E53}" type="datetimeFigureOut">
              <a:rPr lang="ru-RU"/>
              <a:pPr>
                <a:defRPr/>
              </a:pPr>
              <a:t>02.07.2019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3C80FD-89CE-49EB-9932-7F1650EEEBB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86478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CEE47D-2943-4C86-B541-AB7685F3E4A6}" type="datetimeFigureOut">
              <a:rPr lang="ru-RU"/>
              <a:pPr>
                <a:defRPr/>
              </a:pPr>
              <a:t>02.07.2019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3C0294-0F0F-4582-AEF9-519C2A721B7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527891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556785-DEC8-4B68-9855-236E30C7350F}" type="datetimeFigureOut">
              <a:rPr lang="ru-RU"/>
              <a:pPr>
                <a:defRPr/>
              </a:pPr>
              <a:t>02.07.2019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BB6564-3D26-4904-AA23-272F91EBF91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108204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011534-C461-4B6E-B5E6-A955240A233D}" type="datetimeFigureOut">
              <a:rPr lang="ru-RU"/>
              <a:pPr>
                <a:defRPr/>
              </a:pPr>
              <a:t>02.07.2019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862642-20F5-4719-AA2E-9A3D8072F64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277208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C0725A-C192-4BFC-81E3-D72FACB4168E}" type="datetimeFigureOut">
              <a:rPr lang="ru-RU"/>
              <a:pPr>
                <a:defRPr/>
              </a:pPr>
              <a:t>02.07.2019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7D2ED7-326D-4BE4-886F-B0369EB6763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487719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1E5BA9EE-803B-42D6-8A04-34ABF3E38AA2}" type="datetimeFigureOut">
              <a:rPr lang="ru-RU"/>
              <a:pPr>
                <a:defRPr/>
              </a:pPr>
              <a:t>02.07.2019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F2CEE2B3-9D13-4B4D-8B8A-5ABE94B0EA6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jp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13" Type="http://schemas.openxmlformats.org/officeDocument/2006/relationships/image" Target="../media/image23.png"/><Relationship Id="rId3" Type="http://schemas.openxmlformats.org/officeDocument/2006/relationships/image" Target="../media/image1.png"/><Relationship Id="rId7" Type="http://schemas.openxmlformats.org/officeDocument/2006/relationships/image" Target="../media/image17.png"/><Relationship Id="rId12" Type="http://schemas.openxmlformats.org/officeDocument/2006/relationships/image" Target="../media/image22.png"/><Relationship Id="rId17" Type="http://schemas.openxmlformats.org/officeDocument/2006/relationships/hyperlink" Target="mailto:info@usu.kz" TargetMode="External"/><Relationship Id="rId2" Type="http://schemas.openxmlformats.org/officeDocument/2006/relationships/image" Target="../media/image2.png"/><Relationship Id="rId16" Type="http://schemas.openxmlformats.org/officeDocument/2006/relationships/hyperlink" Target="http://www.usu.kz/" TargetMode="Externa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png"/><Relationship Id="rId11" Type="http://schemas.openxmlformats.org/officeDocument/2006/relationships/image" Target="../media/image21.png"/><Relationship Id="rId5" Type="http://schemas.openxmlformats.org/officeDocument/2006/relationships/image" Target="../media/image15.png"/><Relationship Id="rId15" Type="http://schemas.openxmlformats.org/officeDocument/2006/relationships/image" Target="../media/image25.png"/><Relationship Id="rId10" Type="http://schemas.openxmlformats.org/officeDocument/2006/relationships/image" Target="../media/image20.png"/><Relationship Id="rId4" Type="http://schemas.openxmlformats.org/officeDocument/2006/relationships/image" Target="../media/image14.png"/><Relationship Id="rId9" Type="http://schemas.openxmlformats.org/officeDocument/2006/relationships/image" Target="../media/image19.png"/><Relationship Id="rId14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4486132"/>
            <a:ext cx="12192000" cy="97200"/>
          </a:xfrm>
          <a:prstGeom prst="rect">
            <a:avLst/>
          </a:prstGeom>
          <a:gradFill flip="none" rotWithShape="1">
            <a:gsLst>
              <a:gs pos="0">
                <a:srgbClr val="D4CC00"/>
              </a:gs>
              <a:gs pos="100000">
                <a:srgbClr val="B17900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0" y="3384406"/>
            <a:ext cx="12192000" cy="1101725"/>
          </a:xfrm>
          <a:prstGeom prst="rect">
            <a:avLst/>
          </a:prstGeom>
          <a:gradFill flip="none" rotWithShape="1">
            <a:gsLst>
              <a:gs pos="0">
                <a:srgbClr val="40B7F4"/>
              </a:gs>
              <a:gs pos="100000">
                <a:srgbClr val="046DA3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2052" name="TextBox 8"/>
          <p:cNvSpPr txBox="1">
            <a:spLocks noChangeArrowheads="1"/>
          </p:cNvSpPr>
          <p:nvPr/>
        </p:nvSpPr>
        <p:spPr bwMode="auto">
          <a:xfrm>
            <a:off x="95250" y="3551094"/>
            <a:ext cx="11945938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4400" dirty="0" smtClean="0">
                <a:solidFill>
                  <a:schemeClr val="bg1"/>
                </a:solidFill>
              </a:rPr>
              <a:t>Программа для судебного исполнителя</a:t>
            </a:r>
            <a:endParaRPr lang="ru-RU" altLang="ru-RU" sz="4400" dirty="0">
              <a:solidFill>
                <a:schemeClr val="bg1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6800" y="862662"/>
            <a:ext cx="2438400" cy="24384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70" name="Text Box 4"/>
          <p:cNvSpPr txBox="1">
            <a:spLocks noChangeArrowheads="1"/>
          </p:cNvSpPr>
          <p:nvPr/>
        </p:nvSpPr>
        <p:spPr bwMode="auto">
          <a:xfrm>
            <a:off x="747713" y="5262563"/>
            <a:ext cx="4932362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defPPr>
              <a:defRPr lang="ru-RU"/>
            </a:defPPr>
            <a:lvl1pPr eaLnBrk="1" hangingPunct="1">
              <a:lnSpc>
                <a:spcPct val="100000"/>
              </a:lnSpc>
              <a:buFontTx/>
              <a:buNone/>
              <a:defRPr sz="1800" i="1"/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9pPr>
          </a:lstStyle>
          <a:p>
            <a:pPr algn="ctr"/>
            <a:r>
              <a:rPr lang="ru-RU" altLang="ru-RU" dirty="0">
                <a:solidFill>
                  <a:srgbClr val="FF0000"/>
                </a:solidFill>
              </a:rPr>
              <a:t>У Вас нет программного обеспечения?</a:t>
            </a:r>
          </a:p>
          <a:p>
            <a:pPr algn="ctr"/>
            <a:endParaRPr lang="ru-RU" altLang="ru-RU" dirty="0">
              <a:solidFill>
                <a:srgbClr val="FF0000"/>
              </a:solidFill>
            </a:endParaRPr>
          </a:p>
          <a:p>
            <a:pPr algn="ctr"/>
            <a:r>
              <a:rPr lang="ru-RU" altLang="ru-RU" dirty="0">
                <a:solidFill>
                  <a:srgbClr val="FF0000"/>
                </a:solidFill>
              </a:rPr>
              <a:t>Или Ваша программа не в силах </a:t>
            </a:r>
          </a:p>
          <a:p>
            <a:pPr algn="ctr"/>
            <a:r>
              <a:rPr lang="ru-RU" altLang="ru-RU" dirty="0">
                <a:solidFill>
                  <a:srgbClr val="FF0000"/>
                </a:solidFill>
              </a:rPr>
              <a:t>помочь бизнесу активно развиваться?</a:t>
            </a:r>
          </a:p>
        </p:txBody>
      </p:sp>
      <p:sp>
        <p:nvSpPr>
          <p:cNvPr id="11271" name="Text Box 16"/>
          <p:cNvSpPr txBox="1">
            <a:spLocks noChangeArrowheads="1"/>
          </p:cNvSpPr>
          <p:nvPr/>
        </p:nvSpPr>
        <p:spPr bwMode="auto">
          <a:xfrm>
            <a:off x="6155055" y="5257800"/>
            <a:ext cx="5135563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defPPr>
              <a:defRPr lang="ru-RU"/>
            </a:defPPr>
            <a:lvl1pPr eaLnBrk="1" hangingPunct="1">
              <a:lnSpc>
                <a:spcPct val="100000"/>
              </a:lnSpc>
              <a:buFontTx/>
              <a:buNone/>
              <a:defRPr sz="1800" i="1"/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9pPr>
          </a:lstStyle>
          <a:p>
            <a:pPr algn="ctr"/>
            <a:r>
              <a:rPr lang="ru-RU" altLang="ru-RU" dirty="0"/>
              <a:t>Мы создадим порядок на Вашем предприятии!</a:t>
            </a:r>
          </a:p>
          <a:p>
            <a:pPr algn="ctr"/>
            <a:endParaRPr lang="ru-RU" altLang="ru-RU" dirty="0"/>
          </a:p>
          <a:p>
            <a:pPr algn="ctr"/>
            <a:r>
              <a:rPr lang="ru-RU" altLang="ru-RU" dirty="0"/>
              <a:t>Наши программы используются </a:t>
            </a:r>
          </a:p>
          <a:p>
            <a:pPr algn="ctr"/>
            <a:r>
              <a:rPr lang="ru-RU" altLang="ru-RU" dirty="0"/>
              <a:t>в огромном количестве организаций!</a:t>
            </a:r>
          </a:p>
        </p:txBody>
      </p:sp>
      <p:sp>
        <p:nvSpPr>
          <p:cNvPr id="8" name="Прямоугольник 6"/>
          <p:cNvSpPr/>
          <p:nvPr/>
        </p:nvSpPr>
        <p:spPr>
          <a:xfrm>
            <a:off x="0" y="1104757"/>
            <a:ext cx="12192000" cy="97200"/>
          </a:xfrm>
          <a:prstGeom prst="rect">
            <a:avLst/>
          </a:prstGeom>
          <a:gradFill flip="none" rotWithShape="1">
            <a:gsLst>
              <a:gs pos="0">
                <a:srgbClr val="D4CC00"/>
              </a:gs>
              <a:gs pos="100000">
                <a:srgbClr val="B17900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9" name="Прямоугольник 7"/>
          <p:cNvSpPr/>
          <p:nvPr/>
        </p:nvSpPr>
        <p:spPr>
          <a:xfrm>
            <a:off x="0" y="3031"/>
            <a:ext cx="12192000" cy="1101725"/>
          </a:xfrm>
          <a:prstGeom prst="rect">
            <a:avLst/>
          </a:prstGeom>
          <a:gradFill flip="none" rotWithShape="1">
            <a:gsLst>
              <a:gs pos="0">
                <a:srgbClr val="40B7F4"/>
              </a:gs>
              <a:gs pos="100000">
                <a:srgbClr val="046DA3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10" name="TextBox 5"/>
          <p:cNvSpPr txBox="1">
            <a:spLocks noChangeArrowheads="1"/>
          </p:cNvSpPr>
          <p:nvPr/>
        </p:nvSpPr>
        <p:spPr bwMode="auto">
          <a:xfrm>
            <a:off x="95250" y="165100"/>
            <a:ext cx="11945938" cy="76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4400" dirty="0" smtClean="0">
                <a:solidFill>
                  <a:schemeClr val="bg1"/>
                </a:solidFill>
              </a:rPr>
              <a:t>НОВЫЙ УРОВЕНЬ УЧЕТА</a:t>
            </a:r>
            <a:endParaRPr lang="ru-RU" altLang="ru-RU" sz="4400" dirty="0">
              <a:solidFill>
                <a:schemeClr val="bg1"/>
              </a:solidFill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98164" y="3030"/>
            <a:ext cx="1593835" cy="1593835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95866" y="1876206"/>
            <a:ext cx="4762500" cy="311467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8063" y="1876206"/>
            <a:ext cx="3381594" cy="311467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6"/>
          <p:cNvSpPr/>
          <p:nvPr/>
        </p:nvSpPr>
        <p:spPr>
          <a:xfrm>
            <a:off x="0" y="1104757"/>
            <a:ext cx="12192000" cy="97200"/>
          </a:xfrm>
          <a:prstGeom prst="rect">
            <a:avLst/>
          </a:prstGeom>
          <a:gradFill flip="none" rotWithShape="1">
            <a:gsLst>
              <a:gs pos="0">
                <a:srgbClr val="D4CC00"/>
              </a:gs>
              <a:gs pos="100000">
                <a:srgbClr val="B17900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18" name="Прямоугольник 7"/>
          <p:cNvSpPr/>
          <p:nvPr/>
        </p:nvSpPr>
        <p:spPr>
          <a:xfrm>
            <a:off x="0" y="3031"/>
            <a:ext cx="12192000" cy="1101725"/>
          </a:xfrm>
          <a:prstGeom prst="rect">
            <a:avLst/>
          </a:prstGeom>
          <a:gradFill flip="none" rotWithShape="1">
            <a:gsLst>
              <a:gs pos="0">
                <a:srgbClr val="40B7F4"/>
              </a:gs>
              <a:gs pos="100000">
                <a:srgbClr val="046DA3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19" name="TextBox 5"/>
          <p:cNvSpPr txBox="1">
            <a:spLocks noChangeArrowheads="1"/>
          </p:cNvSpPr>
          <p:nvPr/>
        </p:nvSpPr>
        <p:spPr bwMode="auto">
          <a:xfrm>
            <a:off x="95250" y="165100"/>
            <a:ext cx="11945938" cy="76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4400" dirty="0" smtClean="0">
                <a:solidFill>
                  <a:schemeClr val="bg1"/>
                </a:solidFill>
              </a:rPr>
              <a:t>ОПЕРЕДИТЬ КОНКУРЕНТОВ</a:t>
            </a:r>
            <a:endParaRPr lang="ru-RU" altLang="ru-RU" sz="4400" dirty="0">
              <a:solidFill>
                <a:schemeClr val="bg1"/>
              </a:solidFill>
            </a:endParaRPr>
          </a:p>
        </p:txBody>
      </p:sp>
      <p:pic>
        <p:nvPicPr>
          <p:cNvPr id="20" name="Picture 1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98164" y="3030"/>
            <a:ext cx="1593835" cy="1593835"/>
          </a:xfrm>
          <a:prstGeom prst="rect">
            <a:avLst/>
          </a:prstGeom>
        </p:spPr>
      </p:pic>
      <p:sp>
        <p:nvSpPr>
          <p:cNvPr id="29" name="TextBox 6"/>
          <p:cNvSpPr txBox="1">
            <a:spLocks noChangeArrowheads="1"/>
          </p:cNvSpPr>
          <p:nvPr/>
        </p:nvSpPr>
        <p:spPr bwMode="auto">
          <a:xfrm>
            <a:off x="1820792" y="1958815"/>
            <a:ext cx="3368746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defPPr>
              <a:defRPr lang="ru-RU"/>
            </a:defPPr>
            <a:lvl1pPr eaLnBrk="1" hangingPunct="1">
              <a:lnSpc>
                <a:spcPct val="100000"/>
              </a:lnSpc>
              <a:buFontTx/>
              <a:buNone/>
              <a:defRPr sz="1800" i="1"/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9pPr>
          </a:lstStyle>
          <a:p>
            <a:r>
              <a:rPr lang="ru-RU" altLang="ru-RU" dirty="0"/>
              <a:t>Оптимизация времени руководителя</a:t>
            </a:r>
          </a:p>
        </p:txBody>
      </p:sp>
      <p:sp>
        <p:nvSpPr>
          <p:cNvPr id="31" name="TextBox 8"/>
          <p:cNvSpPr txBox="1">
            <a:spLocks noChangeArrowheads="1"/>
          </p:cNvSpPr>
          <p:nvPr/>
        </p:nvSpPr>
        <p:spPr bwMode="auto">
          <a:xfrm>
            <a:off x="1820786" y="3437902"/>
            <a:ext cx="300047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defPPr>
              <a:defRPr lang="ru-RU"/>
            </a:defPPr>
            <a:lvl1pPr eaLnBrk="1" hangingPunct="1">
              <a:lnSpc>
                <a:spcPct val="100000"/>
              </a:lnSpc>
              <a:buFontTx/>
              <a:buNone/>
              <a:defRPr sz="1800" i="1"/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9pPr>
          </a:lstStyle>
          <a:p>
            <a:r>
              <a:rPr lang="ru-RU" altLang="ru-RU" dirty="0"/>
              <a:t>Снижение затрат </a:t>
            </a:r>
            <a:r>
              <a:rPr lang="ru-RU" altLang="ru-RU" dirty="0" smtClean="0"/>
              <a:t>и </a:t>
            </a:r>
            <a:r>
              <a:rPr lang="ru-RU" altLang="ru-RU" dirty="0"/>
              <a:t>рост </a:t>
            </a:r>
            <a:r>
              <a:rPr lang="ru-RU" altLang="ru-RU" dirty="0" smtClean="0"/>
              <a:t>производительности труда</a:t>
            </a:r>
            <a:endParaRPr lang="ru-RU" altLang="ru-RU" dirty="0"/>
          </a:p>
        </p:txBody>
      </p:sp>
      <p:pic>
        <p:nvPicPr>
          <p:cNvPr id="32" name="Picture 3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645" y="1672380"/>
            <a:ext cx="1219200" cy="1219200"/>
          </a:xfrm>
          <a:prstGeom prst="rect">
            <a:avLst/>
          </a:prstGeom>
        </p:spPr>
      </p:pic>
      <p:pic>
        <p:nvPicPr>
          <p:cNvPr id="33" name="Picture 3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645" y="3284538"/>
            <a:ext cx="1219200" cy="1219200"/>
          </a:xfrm>
          <a:prstGeom prst="rect">
            <a:avLst/>
          </a:prstGeom>
        </p:spPr>
      </p:pic>
      <p:pic>
        <p:nvPicPr>
          <p:cNvPr id="34" name="Picture 3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645" y="4906115"/>
            <a:ext cx="1219200" cy="1219200"/>
          </a:xfrm>
          <a:prstGeom prst="rect">
            <a:avLst/>
          </a:prstGeom>
        </p:spPr>
      </p:pic>
      <p:sp>
        <p:nvSpPr>
          <p:cNvPr id="35" name="TextBox 8"/>
          <p:cNvSpPr txBox="1">
            <a:spLocks noChangeArrowheads="1"/>
          </p:cNvSpPr>
          <p:nvPr/>
        </p:nvSpPr>
        <p:spPr bwMode="auto">
          <a:xfrm>
            <a:off x="1820786" y="5192549"/>
            <a:ext cx="300047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defPPr>
              <a:defRPr lang="ru-RU"/>
            </a:defPPr>
            <a:lvl1pPr eaLnBrk="1" hangingPunct="1">
              <a:lnSpc>
                <a:spcPct val="100000"/>
              </a:lnSpc>
              <a:buFontTx/>
              <a:buNone/>
              <a:defRPr sz="1800" i="1"/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9pPr>
          </a:lstStyle>
          <a:p>
            <a:r>
              <a:rPr lang="ru-RU" altLang="ru-RU" dirty="0"/>
              <a:t>Контроль всех этапов работы компании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51736" y="1672380"/>
            <a:ext cx="7033579" cy="47695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313372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50" name="TextBox 26"/>
          <p:cNvSpPr txBox="1">
            <a:spLocks noChangeArrowheads="1"/>
          </p:cNvSpPr>
          <p:nvPr/>
        </p:nvSpPr>
        <p:spPr bwMode="auto">
          <a:xfrm>
            <a:off x="1979401" y="3736253"/>
            <a:ext cx="3000458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800" i="1" dirty="0" smtClean="0"/>
              <a:t>Повысить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800" i="1" dirty="0" smtClean="0"/>
              <a:t>производительность</a:t>
            </a:r>
            <a:endParaRPr lang="ru-RU" altLang="ru-RU" sz="1800" i="1" dirty="0"/>
          </a:p>
        </p:txBody>
      </p:sp>
      <p:sp>
        <p:nvSpPr>
          <p:cNvPr id="14348" name="TextBox 29"/>
          <p:cNvSpPr txBox="1">
            <a:spLocks noChangeArrowheads="1"/>
          </p:cNvSpPr>
          <p:nvPr/>
        </p:nvSpPr>
        <p:spPr bwMode="auto">
          <a:xfrm>
            <a:off x="1979401" y="4689917"/>
            <a:ext cx="3000458" cy="6469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800" i="1" dirty="0" smtClean="0"/>
              <a:t>Обойти</a:t>
            </a:r>
            <a:endParaRPr lang="ru-RU" altLang="ru-RU" sz="1800" i="1" dirty="0"/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800" i="1" dirty="0" smtClean="0"/>
              <a:t>конкурентов</a:t>
            </a:r>
            <a:endParaRPr lang="ru-RU" altLang="ru-RU" sz="1800" i="1" dirty="0"/>
          </a:p>
        </p:txBody>
      </p:sp>
      <p:sp>
        <p:nvSpPr>
          <p:cNvPr id="14346" name="TextBox 32"/>
          <p:cNvSpPr txBox="1">
            <a:spLocks noChangeArrowheads="1"/>
          </p:cNvSpPr>
          <p:nvPr/>
        </p:nvSpPr>
        <p:spPr bwMode="auto">
          <a:xfrm>
            <a:off x="1979401" y="5624351"/>
            <a:ext cx="3000458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800" i="1" dirty="0" smtClean="0"/>
              <a:t>Увеличить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800" i="1" dirty="0" smtClean="0"/>
              <a:t>доходы</a:t>
            </a:r>
          </a:p>
        </p:txBody>
      </p:sp>
      <p:pic>
        <p:nvPicPr>
          <p:cNvPr id="19" name="Picture 1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120" y="3332534"/>
            <a:ext cx="1219200" cy="1219200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120" y="4328467"/>
            <a:ext cx="1219200" cy="1219200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120" y="5313940"/>
            <a:ext cx="1219200" cy="1219200"/>
          </a:xfrm>
          <a:prstGeom prst="rect">
            <a:avLst/>
          </a:prstGeom>
        </p:spPr>
      </p:pic>
      <p:sp>
        <p:nvSpPr>
          <p:cNvPr id="22" name="Прямоугольник 6"/>
          <p:cNvSpPr/>
          <p:nvPr/>
        </p:nvSpPr>
        <p:spPr>
          <a:xfrm>
            <a:off x="0" y="1104757"/>
            <a:ext cx="12192000" cy="97200"/>
          </a:xfrm>
          <a:prstGeom prst="rect">
            <a:avLst/>
          </a:prstGeom>
          <a:gradFill flip="none" rotWithShape="1">
            <a:gsLst>
              <a:gs pos="0">
                <a:srgbClr val="D4CC00"/>
              </a:gs>
              <a:gs pos="100000">
                <a:srgbClr val="B17900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23" name="Прямоугольник 7"/>
          <p:cNvSpPr/>
          <p:nvPr/>
        </p:nvSpPr>
        <p:spPr>
          <a:xfrm>
            <a:off x="0" y="3031"/>
            <a:ext cx="12192000" cy="1101725"/>
          </a:xfrm>
          <a:prstGeom prst="rect">
            <a:avLst/>
          </a:prstGeom>
          <a:gradFill flip="none" rotWithShape="1">
            <a:gsLst>
              <a:gs pos="0">
                <a:srgbClr val="40B7F4"/>
              </a:gs>
              <a:gs pos="100000">
                <a:srgbClr val="046DA3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24" name="TextBox 5"/>
          <p:cNvSpPr txBox="1">
            <a:spLocks noChangeArrowheads="1"/>
          </p:cNvSpPr>
          <p:nvPr/>
        </p:nvSpPr>
        <p:spPr bwMode="auto">
          <a:xfrm>
            <a:off x="95250" y="165100"/>
            <a:ext cx="11945938" cy="76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4400" dirty="0" smtClean="0">
                <a:solidFill>
                  <a:schemeClr val="bg1"/>
                </a:solidFill>
              </a:rPr>
              <a:t>КОНТАКТЫ</a:t>
            </a:r>
            <a:endParaRPr lang="ru-RU" altLang="ru-RU" sz="4400" dirty="0">
              <a:solidFill>
                <a:schemeClr val="bg1"/>
              </a:solidFill>
            </a:endParaRPr>
          </a:p>
        </p:txBody>
      </p:sp>
      <p:pic>
        <p:nvPicPr>
          <p:cNvPr id="25" name="Picture 2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98164" y="3030"/>
            <a:ext cx="1593835" cy="1593835"/>
          </a:xfrm>
          <a:prstGeom prst="rect">
            <a:avLst/>
          </a:prstGeom>
        </p:spPr>
      </p:pic>
      <p:graphicFrame>
        <p:nvGraphicFramePr>
          <p:cNvPr id="28" name="Table 2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76305663"/>
              </p:ext>
            </p:extLst>
          </p:nvPr>
        </p:nvGraphicFramePr>
        <p:xfrm>
          <a:off x="6535887" y="1421297"/>
          <a:ext cx="4353789" cy="516222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537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5162224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ru-RU" sz="1800" b="0" i="1" kern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Азербайджан: +994 (70) 218 18 30</a:t>
                      </a:r>
                      <a:br>
                        <a:rPr lang="ru-RU" sz="1800" b="0" i="1" kern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</a:br>
                      <a:r>
                        <a:rPr lang="ru-RU" sz="1800" b="0" i="1" kern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Беларусь: 882 00 491 00 33</a:t>
                      </a:r>
                      <a:br>
                        <a:rPr lang="ru-RU" sz="1800" b="0" i="1" kern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</a:br>
                      <a:r>
                        <a:rPr lang="ru-RU" sz="1800" b="0" i="1" kern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Грузия: +995 (32) 242 19 08</a:t>
                      </a:r>
                      <a:br>
                        <a:rPr lang="ru-RU" sz="1800" b="0" i="1" kern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</a:br>
                      <a:r>
                        <a:rPr lang="ru-RU" sz="1800" b="0" i="1" kern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Казахстан: +7 (727) 279 99 38</a:t>
                      </a:r>
                      <a:br>
                        <a:rPr lang="ru-RU" sz="1800" b="0" i="1" kern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</a:br>
                      <a:r>
                        <a:rPr lang="ru-RU" sz="1800" b="0" i="1" kern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Кыргызстан: +996 (312) 96 23 71</a:t>
                      </a:r>
                      <a:br>
                        <a:rPr lang="ru-RU" sz="1800" b="0" i="1" kern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</a:br>
                      <a:r>
                        <a:rPr lang="ru-RU" sz="1800" b="0" i="1" kern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Молдова: +373 (22) 90 38 50</a:t>
                      </a:r>
                      <a:br>
                        <a:rPr lang="ru-RU" sz="1800" b="0" i="1" kern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</a:br>
                      <a:r>
                        <a:rPr lang="ru-RU" sz="1800" b="0" i="1" kern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Монголия: 976-70130637</a:t>
                      </a:r>
                      <a:br>
                        <a:rPr lang="ru-RU" sz="1800" b="0" i="1" kern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</a:br>
                      <a:r>
                        <a:rPr lang="ru-RU" sz="1800" b="0" i="1" kern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Россия: +7 (495) 241 25 65</a:t>
                      </a:r>
                      <a:br>
                        <a:rPr lang="ru-RU" sz="1800" b="0" i="1" kern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</a:br>
                      <a:r>
                        <a:rPr lang="ru-RU" sz="1800" b="0" i="1" kern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Таджикистан: +992 (42) 782 36 62</a:t>
                      </a:r>
                      <a:br>
                        <a:rPr lang="ru-RU" sz="1800" b="0" i="1" kern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</a:br>
                      <a:r>
                        <a:rPr lang="ru-RU" sz="1800" b="0" i="1" kern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Туркменистан: +993 (12) 39 96 63</a:t>
                      </a:r>
                      <a:br>
                        <a:rPr lang="ru-RU" sz="1800" b="0" i="1" kern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</a:br>
                      <a:r>
                        <a:rPr lang="ru-RU" sz="1800" b="0" i="1" kern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Узбекистан: +998 (99) 403 87 64</a:t>
                      </a:r>
                      <a:br>
                        <a:rPr lang="ru-RU" sz="1800" b="0" i="1" kern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</a:br>
                      <a:r>
                        <a:rPr lang="ru-RU" sz="1800" b="0" i="1" kern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Украина: +380 (44) 392 03 81</a:t>
                      </a:r>
                      <a:endParaRPr lang="ru-RU" sz="1800" b="0" i="1" kern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30" name="Picture 2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5436" y="1475100"/>
            <a:ext cx="457200" cy="457200"/>
          </a:xfrm>
          <a:prstGeom prst="rect">
            <a:avLst/>
          </a:prstGeom>
        </p:spPr>
      </p:pic>
      <p:pic>
        <p:nvPicPr>
          <p:cNvPr id="32" name="Picture 3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5436" y="1888653"/>
            <a:ext cx="457200" cy="457200"/>
          </a:xfrm>
          <a:prstGeom prst="rect">
            <a:avLst/>
          </a:prstGeom>
        </p:spPr>
      </p:pic>
      <p:pic>
        <p:nvPicPr>
          <p:cNvPr id="33" name="Picture 3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5436" y="2305989"/>
            <a:ext cx="457200" cy="457200"/>
          </a:xfrm>
          <a:prstGeom prst="rect">
            <a:avLst/>
          </a:prstGeom>
        </p:spPr>
      </p:pic>
      <p:pic>
        <p:nvPicPr>
          <p:cNvPr id="34" name="Picture 3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5436" y="2719861"/>
            <a:ext cx="457200" cy="457200"/>
          </a:xfrm>
          <a:prstGeom prst="rect">
            <a:avLst/>
          </a:prstGeom>
        </p:spPr>
      </p:pic>
      <p:pic>
        <p:nvPicPr>
          <p:cNvPr id="35" name="Picture 34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7150" y="3127734"/>
            <a:ext cx="457200" cy="457200"/>
          </a:xfrm>
          <a:prstGeom prst="rect">
            <a:avLst/>
          </a:prstGeom>
        </p:spPr>
      </p:pic>
      <p:pic>
        <p:nvPicPr>
          <p:cNvPr id="36" name="Picture 35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5436" y="3541573"/>
            <a:ext cx="457200" cy="457200"/>
          </a:xfrm>
          <a:prstGeom prst="rect">
            <a:avLst/>
          </a:prstGeom>
        </p:spPr>
      </p:pic>
      <p:pic>
        <p:nvPicPr>
          <p:cNvPr id="37" name="Picture 36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5436" y="3949446"/>
            <a:ext cx="457200" cy="457200"/>
          </a:xfrm>
          <a:prstGeom prst="rect">
            <a:avLst/>
          </a:prstGeom>
        </p:spPr>
      </p:pic>
      <p:pic>
        <p:nvPicPr>
          <p:cNvPr id="38" name="Picture 37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5436" y="4366463"/>
            <a:ext cx="457200" cy="457200"/>
          </a:xfrm>
          <a:prstGeom prst="rect">
            <a:avLst/>
          </a:prstGeom>
        </p:spPr>
      </p:pic>
      <p:pic>
        <p:nvPicPr>
          <p:cNvPr id="39" name="Picture 38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5436" y="4780302"/>
            <a:ext cx="457200" cy="457200"/>
          </a:xfrm>
          <a:prstGeom prst="rect">
            <a:avLst/>
          </a:prstGeom>
        </p:spPr>
      </p:pic>
      <p:pic>
        <p:nvPicPr>
          <p:cNvPr id="40" name="Picture 39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5436" y="5188175"/>
            <a:ext cx="457200" cy="457200"/>
          </a:xfrm>
          <a:prstGeom prst="rect">
            <a:avLst/>
          </a:prstGeom>
        </p:spPr>
      </p:pic>
      <p:pic>
        <p:nvPicPr>
          <p:cNvPr id="41" name="Picture 40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5436" y="5596786"/>
            <a:ext cx="457200" cy="457200"/>
          </a:xfrm>
          <a:prstGeom prst="rect">
            <a:avLst/>
          </a:prstGeom>
        </p:spPr>
      </p:pic>
      <p:pic>
        <p:nvPicPr>
          <p:cNvPr id="42" name="Picture 41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5436" y="6019031"/>
            <a:ext cx="457200" cy="457200"/>
          </a:xfrm>
          <a:prstGeom prst="rect">
            <a:avLst/>
          </a:prstGeom>
        </p:spPr>
      </p:pic>
      <p:graphicFrame>
        <p:nvGraphicFramePr>
          <p:cNvPr id="86" name="Table 8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48856854"/>
              </p:ext>
            </p:extLst>
          </p:nvPr>
        </p:nvGraphicFramePr>
        <p:xfrm>
          <a:off x="476330" y="1368343"/>
          <a:ext cx="4353789" cy="2072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537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043177">
                <a:tc>
                  <a:txBody>
                    <a:bodyPr/>
                    <a:lstStyle/>
                    <a:p>
                      <a:r>
                        <a:rPr lang="ru-RU" sz="2000" b="1" i="0" kern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Универсальная Система Учета</a:t>
                      </a:r>
                    </a:p>
                    <a:p>
                      <a:r>
                        <a:rPr lang="en-US" sz="1800" b="0" i="1" kern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Skype: nikolay_usu</a:t>
                      </a:r>
                      <a:endParaRPr lang="ru-RU" sz="1800" b="0" i="1" kern="1200" dirty="0" smtClean="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  <a:p>
                      <a:r>
                        <a:rPr lang="ru-RU" sz="1800" b="0" i="1" kern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Сайт</a:t>
                      </a:r>
                      <a:r>
                        <a:rPr lang="en-US" sz="1800" b="0" i="1" kern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: </a:t>
                      </a:r>
                      <a:r>
                        <a:rPr lang="en-US" sz="1800" b="0" i="1" kern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  <a:hlinkClick r:id="rId16"/>
                        </a:rPr>
                        <a:t>www.usu.kz</a:t>
                      </a:r>
                      <a:endParaRPr lang="ru-RU" sz="1800" b="0" i="1" kern="1200" dirty="0" smtClean="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  <a:p>
                      <a:r>
                        <a:rPr lang="ru-RU" sz="1800" b="0" i="1" kern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Почта</a:t>
                      </a:r>
                      <a:r>
                        <a:rPr lang="en-US" sz="1800" b="0" i="1" kern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: </a:t>
                      </a:r>
                      <a:r>
                        <a:rPr lang="en-US" sz="1800" b="0" i="1" kern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  <a:hlinkClick r:id="rId17"/>
                        </a:rPr>
                        <a:t>info@usu.kz</a:t>
                      </a:r>
                      <a:endParaRPr lang="ru-RU" sz="1800" b="0" i="1" kern="1200" dirty="0" smtClean="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  <a:p>
                      <a:endParaRPr lang="ru-RU" sz="1800" b="0" i="1" kern="1200" dirty="0" smtClean="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  <a:p>
                      <a:endParaRPr lang="ru-RU" sz="1800" b="0" i="1" kern="1200" dirty="0" smtClean="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  <a:p>
                      <a:r>
                        <a:rPr lang="ru-RU" sz="2000" b="1" i="0" kern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Мы поможем Вам: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5055019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оугольник 6"/>
          <p:cNvSpPr/>
          <p:nvPr/>
        </p:nvSpPr>
        <p:spPr>
          <a:xfrm>
            <a:off x="0" y="1104757"/>
            <a:ext cx="12192000" cy="97200"/>
          </a:xfrm>
          <a:prstGeom prst="rect">
            <a:avLst/>
          </a:prstGeom>
          <a:gradFill flip="none" rotWithShape="1">
            <a:gsLst>
              <a:gs pos="0">
                <a:srgbClr val="D4CC00"/>
              </a:gs>
              <a:gs pos="100000">
                <a:srgbClr val="B17900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17" name="Прямоугольник 7"/>
          <p:cNvSpPr/>
          <p:nvPr/>
        </p:nvSpPr>
        <p:spPr>
          <a:xfrm>
            <a:off x="0" y="3031"/>
            <a:ext cx="12192000" cy="1101725"/>
          </a:xfrm>
          <a:prstGeom prst="rect">
            <a:avLst/>
          </a:prstGeom>
          <a:gradFill flip="none" rotWithShape="1">
            <a:gsLst>
              <a:gs pos="0">
                <a:srgbClr val="40B7F4"/>
              </a:gs>
              <a:gs pos="100000">
                <a:srgbClr val="046DA3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pic>
        <p:nvPicPr>
          <p:cNvPr id="22" name="Picture 2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98164" y="3030"/>
            <a:ext cx="1593835" cy="1593835"/>
          </a:xfrm>
          <a:prstGeom prst="rect">
            <a:avLst/>
          </a:prstGeom>
        </p:spPr>
      </p:pic>
      <p:sp>
        <p:nvSpPr>
          <p:cNvPr id="24" name="TextBox 5"/>
          <p:cNvSpPr txBox="1">
            <a:spLocks noChangeArrowheads="1"/>
          </p:cNvSpPr>
          <p:nvPr/>
        </p:nvSpPr>
        <p:spPr bwMode="auto">
          <a:xfrm>
            <a:off x="95250" y="165100"/>
            <a:ext cx="11945938" cy="76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4400" dirty="0" smtClean="0">
                <a:solidFill>
                  <a:schemeClr val="bg1"/>
                </a:solidFill>
              </a:rPr>
              <a:t>ВЗЫСКАТЕЛИ</a:t>
            </a:r>
            <a:endParaRPr lang="ru-RU" altLang="ru-RU" sz="4400" dirty="0">
              <a:solidFill>
                <a:schemeClr val="bg1"/>
              </a:solidFill>
            </a:endParaRPr>
          </a:p>
        </p:txBody>
      </p:sp>
      <p:sp>
        <p:nvSpPr>
          <p:cNvPr id="25" name="TextBox 6"/>
          <p:cNvSpPr txBox="1">
            <a:spLocks noChangeArrowheads="1"/>
          </p:cNvSpPr>
          <p:nvPr/>
        </p:nvSpPr>
        <p:spPr bwMode="auto">
          <a:xfrm>
            <a:off x="1820792" y="1958815"/>
            <a:ext cx="3368746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defPPr>
              <a:defRPr lang="ru-RU"/>
            </a:defPPr>
            <a:lvl1pPr eaLnBrk="1" hangingPunct="1">
              <a:lnSpc>
                <a:spcPct val="100000"/>
              </a:lnSpc>
              <a:buFontTx/>
              <a:buNone/>
              <a:defRPr sz="1800" i="1"/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9pPr>
          </a:lstStyle>
          <a:p>
            <a:r>
              <a:rPr lang="ru-RU" altLang="ru-RU" dirty="0" smtClean="0"/>
              <a:t>Формирование единой базы взыскателей</a:t>
            </a:r>
            <a:endParaRPr lang="ru-RU" altLang="ru-RU" dirty="0"/>
          </a:p>
        </p:txBody>
      </p:sp>
      <p:sp>
        <p:nvSpPr>
          <p:cNvPr id="26" name="TextBox 8"/>
          <p:cNvSpPr txBox="1">
            <a:spLocks noChangeArrowheads="1"/>
          </p:cNvSpPr>
          <p:nvPr/>
        </p:nvSpPr>
        <p:spPr bwMode="auto">
          <a:xfrm>
            <a:off x="1820786" y="3576402"/>
            <a:ext cx="300047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defPPr>
              <a:defRPr lang="ru-RU"/>
            </a:defPPr>
            <a:lvl1pPr eaLnBrk="1" hangingPunct="1">
              <a:lnSpc>
                <a:spcPct val="100000"/>
              </a:lnSpc>
              <a:buFontTx/>
              <a:buNone/>
              <a:defRPr sz="1800" i="1"/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9pPr>
          </a:lstStyle>
          <a:p>
            <a:r>
              <a:rPr lang="ru-RU" altLang="ru-RU" dirty="0" smtClean="0"/>
              <a:t>Быстрый поиск, группировка и сортировка</a:t>
            </a:r>
            <a:endParaRPr lang="ru-RU" altLang="ru-RU" dirty="0"/>
          </a:p>
        </p:txBody>
      </p:sp>
      <p:pic>
        <p:nvPicPr>
          <p:cNvPr id="27" name="Picture 2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645" y="1672380"/>
            <a:ext cx="1219200" cy="1219200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645" y="3284538"/>
            <a:ext cx="1219200" cy="1219200"/>
          </a:xfrm>
          <a:prstGeom prst="rect">
            <a:avLst/>
          </a:prstGeom>
        </p:spPr>
      </p:pic>
      <p:pic>
        <p:nvPicPr>
          <p:cNvPr id="29" name="Picture 2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645" y="4906115"/>
            <a:ext cx="1219200" cy="1219200"/>
          </a:xfrm>
          <a:prstGeom prst="rect">
            <a:avLst/>
          </a:prstGeom>
        </p:spPr>
      </p:pic>
      <p:sp>
        <p:nvSpPr>
          <p:cNvPr id="30" name="TextBox 8"/>
          <p:cNvSpPr txBox="1">
            <a:spLocks noChangeArrowheads="1"/>
          </p:cNvSpPr>
          <p:nvPr/>
        </p:nvSpPr>
        <p:spPr bwMode="auto">
          <a:xfrm>
            <a:off x="1820785" y="5054052"/>
            <a:ext cx="3260666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defPPr>
              <a:defRPr lang="ru-RU"/>
            </a:defPPr>
            <a:lvl1pPr eaLnBrk="1" hangingPunct="1">
              <a:lnSpc>
                <a:spcPct val="100000"/>
              </a:lnSpc>
              <a:buFontTx/>
              <a:buNone/>
              <a:defRPr sz="1800" i="1"/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9pPr>
          </a:lstStyle>
          <a:p>
            <a:r>
              <a:rPr lang="ru-RU" altLang="ru-RU" dirty="0" smtClean="0"/>
              <a:t>Также можно привязать к любому крупному взыскателю свой транзитный счет</a:t>
            </a:r>
            <a:endParaRPr lang="ru-RU" alt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1451" y="2064542"/>
            <a:ext cx="6882667" cy="406077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оугольник 6"/>
          <p:cNvSpPr/>
          <p:nvPr/>
        </p:nvSpPr>
        <p:spPr>
          <a:xfrm>
            <a:off x="0" y="1104757"/>
            <a:ext cx="12192000" cy="97200"/>
          </a:xfrm>
          <a:prstGeom prst="rect">
            <a:avLst/>
          </a:prstGeom>
          <a:gradFill flip="none" rotWithShape="1">
            <a:gsLst>
              <a:gs pos="0">
                <a:srgbClr val="D4CC00"/>
              </a:gs>
              <a:gs pos="100000">
                <a:srgbClr val="B17900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17" name="Прямоугольник 7"/>
          <p:cNvSpPr/>
          <p:nvPr/>
        </p:nvSpPr>
        <p:spPr>
          <a:xfrm>
            <a:off x="0" y="3031"/>
            <a:ext cx="12192000" cy="1101725"/>
          </a:xfrm>
          <a:prstGeom prst="rect">
            <a:avLst/>
          </a:prstGeom>
          <a:gradFill flip="none" rotWithShape="1">
            <a:gsLst>
              <a:gs pos="0">
                <a:srgbClr val="40B7F4"/>
              </a:gs>
              <a:gs pos="100000">
                <a:srgbClr val="046DA3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pic>
        <p:nvPicPr>
          <p:cNvPr id="22" name="Picture 2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98164" y="3030"/>
            <a:ext cx="1593835" cy="1593835"/>
          </a:xfrm>
          <a:prstGeom prst="rect">
            <a:avLst/>
          </a:prstGeom>
        </p:spPr>
      </p:pic>
      <p:sp>
        <p:nvSpPr>
          <p:cNvPr id="24" name="TextBox 5"/>
          <p:cNvSpPr txBox="1">
            <a:spLocks noChangeArrowheads="1"/>
          </p:cNvSpPr>
          <p:nvPr/>
        </p:nvSpPr>
        <p:spPr bwMode="auto">
          <a:xfrm>
            <a:off x="95250" y="165100"/>
            <a:ext cx="11945938" cy="76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4400" dirty="0" smtClean="0">
                <a:solidFill>
                  <a:schemeClr val="bg1"/>
                </a:solidFill>
              </a:rPr>
              <a:t>ФИНАНСОВЫЕ ОПЕРАЦИИ</a:t>
            </a:r>
            <a:endParaRPr lang="ru-RU" altLang="ru-RU" sz="4400" dirty="0">
              <a:solidFill>
                <a:schemeClr val="bg1"/>
              </a:solidFill>
            </a:endParaRPr>
          </a:p>
        </p:txBody>
      </p:sp>
      <p:sp>
        <p:nvSpPr>
          <p:cNvPr id="25" name="TextBox 6"/>
          <p:cNvSpPr txBox="1">
            <a:spLocks noChangeArrowheads="1"/>
          </p:cNvSpPr>
          <p:nvPr/>
        </p:nvSpPr>
        <p:spPr bwMode="auto">
          <a:xfrm>
            <a:off x="1820792" y="1958815"/>
            <a:ext cx="3368746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defPPr>
              <a:defRPr lang="ru-RU"/>
            </a:defPPr>
            <a:lvl1pPr eaLnBrk="1" hangingPunct="1">
              <a:lnSpc>
                <a:spcPct val="100000"/>
              </a:lnSpc>
              <a:buFontTx/>
              <a:buNone/>
              <a:defRPr sz="1800" i="1"/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9pPr>
          </a:lstStyle>
          <a:p>
            <a:r>
              <a:rPr lang="ru-RU" altLang="ru-RU" dirty="0" smtClean="0"/>
              <a:t>Вливание, выбытие и перевод средств между счетами</a:t>
            </a:r>
            <a:endParaRPr lang="ru-RU" altLang="ru-RU" dirty="0"/>
          </a:p>
        </p:txBody>
      </p:sp>
      <p:sp>
        <p:nvSpPr>
          <p:cNvPr id="26" name="TextBox 8"/>
          <p:cNvSpPr txBox="1">
            <a:spLocks noChangeArrowheads="1"/>
          </p:cNvSpPr>
          <p:nvPr/>
        </p:nvSpPr>
        <p:spPr bwMode="auto">
          <a:xfrm>
            <a:off x="1820785" y="3576402"/>
            <a:ext cx="360176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defPPr>
              <a:defRPr lang="ru-RU"/>
            </a:defPPr>
            <a:lvl1pPr eaLnBrk="1" hangingPunct="1">
              <a:lnSpc>
                <a:spcPct val="100000"/>
              </a:lnSpc>
              <a:buFontTx/>
              <a:buNone/>
              <a:defRPr sz="1800" i="1"/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9pPr>
          </a:lstStyle>
          <a:p>
            <a:r>
              <a:rPr lang="ru-RU" altLang="ru-RU" dirty="0" smtClean="0"/>
              <a:t>Учет </a:t>
            </a:r>
            <a:r>
              <a:rPr lang="ru-RU" altLang="ru-RU" dirty="0" err="1" smtClean="0"/>
              <a:t>хоз.расходов</a:t>
            </a:r>
            <a:r>
              <a:rPr lang="ru-RU" altLang="ru-RU" dirty="0" smtClean="0"/>
              <a:t>, расходов на аренду и многое другое</a:t>
            </a:r>
            <a:endParaRPr lang="ru-RU" altLang="ru-RU" dirty="0"/>
          </a:p>
        </p:txBody>
      </p:sp>
      <p:pic>
        <p:nvPicPr>
          <p:cNvPr id="27" name="Picture 2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645" y="1672380"/>
            <a:ext cx="1219200" cy="1219200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645" y="3284538"/>
            <a:ext cx="1219200" cy="1219200"/>
          </a:xfrm>
          <a:prstGeom prst="rect">
            <a:avLst/>
          </a:prstGeom>
        </p:spPr>
      </p:pic>
      <p:pic>
        <p:nvPicPr>
          <p:cNvPr id="29" name="Picture 2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645" y="4906115"/>
            <a:ext cx="1219200" cy="1219200"/>
          </a:xfrm>
          <a:prstGeom prst="rect">
            <a:avLst/>
          </a:prstGeom>
        </p:spPr>
      </p:pic>
      <p:sp>
        <p:nvSpPr>
          <p:cNvPr id="30" name="TextBox 8"/>
          <p:cNvSpPr txBox="1">
            <a:spLocks noChangeArrowheads="1"/>
          </p:cNvSpPr>
          <p:nvPr/>
        </p:nvSpPr>
        <p:spPr bwMode="auto">
          <a:xfrm>
            <a:off x="1820785" y="5054053"/>
            <a:ext cx="3260666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defPPr>
              <a:defRPr lang="ru-RU"/>
            </a:defPPr>
            <a:lvl1pPr eaLnBrk="1" hangingPunct="1">
              <a:lnSpc>
                <a:spcPct val="100000"/>
              </a:lnSpc>
              <a:buFontTx/>
              <a:buNone/>
              <a:defRPr sz="1800" i="1"/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9pPr>
          </a:lstStyle>
          <a:p>
            <a:r>
              <a:rPr lang="ru-RU" altLang="ru-RU" dirty="0" smtClean="0"/>
              <a:t>Удобный поиск по определенной дате или любому другому критерию</a:t>
            </a:r>
            <a:endParaRPr lang="ru-RU" altLang="ru-RU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22551" y="1623716"/>
            <a:ext cx="6295906" cy="4811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653317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оугольник 6"/>
          <p:cNvSpPr/>
          <p:nvPr/>
        </p:nvSpPr>
        <p:spPr>
          <a:xfrm>
            <a:off x="0" y="1104757"/>
            <a:ext cx="12192000" cy="97200"/>
          </a:xfrm>
          <a:prstGeom prst="rect">
            <a:avLst/>
          </a:prstGeom>
          <a:gradFill flip="none" rotWithShape="1">
            <a:gsLst>
              <a:gs pos="0">
                <a:srgbClr val="D4CC00"/>
              </a:gs>
              <a:gs pos="100000">
                <a:srgbClr val="B17900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17" name="Прямоугольник 7"/>
          <p:cNvSpPr/>
          <p:nvPr/>
        </p:nvSpPr>
        <p:spPr>
          <a:xfrm>
            <a:off x="0" y="3031"/>
            <a:ext cx="12192000" cy="1101725"/>
          </a:xfrm>
          <a:prstGeom prst="rect">
            <a:avLst/>
          </a:prstGeom>
          <a:gradFill flip="none" rotWithShape="1">
            <a:gsLst>
              <a:gs pos="0">
                <a:srgbClr val="40B7F4"/>
              </a:gs>
              <a:gs pos="100000">
                <a:srgbClr val="046DA3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pic>
        <p:nvPicPr>
          <p:cNvPr id="22" name="Picture 2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98164" y="3030"/>
            <a:ext cx="1593835" cy="1593835"/>
          </a:xfrm>
          <a:prstGeom prst="rect">
            <a:avLst/>
          </a:prstGeom>
        </p:spPr>
      </p:pic>
      <p:sp>
        <p:nvSpPr>
          <p:cNvPr id="24" name="TextBox 5"/>
          <p:cNvSpPr txBox="1">
            <a:spLocks noChangeArrowheads="1"/>
          </p:cNvSpPr>
          <p:nvPr/>
        </p:nvSpPr>
        <p:spPr bwMode="auto">
          <a:xfrm>
            <a:off x="95250" y="165100"/>
            <a:ext cx="11945938" cy="76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4400" dirty="0" smtClean="0">
                <a:solidFill>
                  <a:schemeClr val="bg1"/>
                </a:solidFill>
              </a:rPr>
              <a:t>ПРОИЗВОДСТВО</a:t>
            </a:r>
            <a:endParaRPr lang="ru-RU" altLang="ru-RU" sz="4400" dirty="0">
              <a:solidFill>
                <a:schemeClr val="bg1"/>
              </a:solidFill>
            </a:endParaRPr>
          </a:p>
        </p:txBody>
      </p:sp>
      <p:sp>
        <p:nvSpPr>
          <p:cNvPr id="25" name="TextBox 6"/>
          <p:cNvSpPr txBox="1">
            <a:spLocks noChangeArrowheads="1"/>
          </p:cNvSpPr>
          <p:nvPr/>
        </p:nvSpPr>
        <p:spPr bwMode="auto">
          <a:xfrm>
            <a:off x="1820792" y="1820316"/>
            <a:ext cx="2476613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defPPr>
              <a:defRPr lang="ru-RU"/>
            </a:defPPr>
            <a:lvl1pPr eaLnBrk="1" hangingPunct="1">
              <a:lnSpc>
                <a:spcPct val="100000"/>
              </a:lnSpc>
              <a:buFontTx/>
              <a:buNone/>
              <a:defRPr sz="1800" i="1"/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9pPr>
          </a:lstStyle>
          <a:p>
            <a:r>
              <a:rPr lang="ru-RU" altLang="ru-RU" dirty="0" smtClean="0"/>
              <a:t>Наглядно видно должников и сумму долга</a:t>
            </a:r>
            <a:endParaRPr lang="ru-RU" altLang="ru-RU" dirty="0"/>
          </a:p>
        </p:txBody>
      </p:sp>
      <p:sp>
        <p:nvSpPr>
          <p:cNvPr id="26" name="TextBox 8"/>
          <p:cNvSpPr txBox="1">
            <a:spLocks noChangeArrowheads="1"/>
          </p:cNvSpPr>
          <p:nvPr/>
        </p:nvSpPr>
        <p:spPr bwMode="auto">
          <a:xfrm>
            <a:off x="1820786" y="3223205"/>
            <a:ext cx="2735974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defPPr>
              <a:defRPr lang="ru-RU"/>
            </a:defPPr>
            <a:lvl1pPr eaLnBrk="1" hangingPunct="1">
              <a:lnSpc>
                <a:spcPct val="100000"/>
              </a:lnSpc>
              <a:buFontTx/>
              <a:buNone/>
              <a:defRPr sz="1800" i="1"/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9pPr>
          </a:lstStyle>
          <a:p>
            <a:r>
              <a:rPr lang="ru-RU" altLang="ru-RU" dirty="0" smtClean="0"/>
              <a:t>Можно назначить работу любом сотруднику на определенную дату</a:t>
            </a:r>
            <a:endParaRPr lang="ru-RU" altLang="ru-RU" dirty="0"/>
          </a:p>
        </p:txBody>
      </p:sp>
      <p:pic>
        <p:nvPicPr>
          <p:cNvPr id="27" name="Picture 2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645" y="1672380"/>
            <a:ext cx="1219200" cy="1219200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645" y="3284538"/>
            <a:ext cx="1219200" cy="1219200"/>
          </a:xfrm>
          <a:prstGeom prst="rect">
            <a:avLst/>
          </a:prstGeom>
        </p:spPr>
      </p:pic>
      <p:pic>
        <p:nvPicPr>
          <p:cNvPr id="29" name="Picture 2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645" y="4906115"/>
            <a:ext cx="1219200" cy="1219200"/>
          </a:xfrm>
          <a:prstGeom prst="rect">
            <a:avLst/>
          </a:prstGeom>
        </p:spPr>
      </p:pic>
      <p:sp>
        <p:nvSpPr>
          <p:cNvPr id="30" name="TextBox 8"/>
          <p:cNvSpPr txBox="1">
            <a:spLocks noChangeArrowheads="1"/>
          </p:cNvSpPr>
          <p:nvPr/>
        </p:nvSpPr>
        <p:spPr bwMode="auto">
          <a:xfrm>
            <a:off x="1820785" y="4838016"/>
            <a:ext cx="2476620" cy="1477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defPPr>
              <a:defRPr lang="ru-RU"/>
            </a:defPPr>
            <a:lvl1pPr eaLnBrk="1" hangingPunct="1">
              <a:lnSpc>
                <a:spcPct val="100000"/>
              </a:lnSpc>
              <a:buFontTx/>
              <a:buNone/>
              <a:defRPr sz="1800" i="1"/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9pPr>
          </a:lstStyle>
          <a:p>
            <a:r>
              <a:rPr lang="ru-RU" altLang="ru-RU" dirty="0" smtClean="0"/>
              <a:t>Возможность прикрепить важные файлы, а также удобный доступ к ним в любое время</a:t>
            </a:r>
            <a:endParaRPr lang="ru-RU" alt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2164" y="1645920"/>
            <a:ext cx="7764694" cy="47701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61980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оугольник 6"/>
          <p:cNvSpPr/>
          <p:nvPr/>
        </p:nvSpPr>
        <p:spPr>
          <a:xfrm>
            <a:off x="0" y="1104757"/>
            <a:ext cx="12192000" cy="97200"/>
          </a:xfrm>
          <a:prstGeom prst="rect">
            <a:avLst/>
          </a:prstGeom>
          <a:gradFill flip="none" rotWithShape="1">
            <a:gsLst>
              <a:gs pos="0">
                <a:srgbClr val="D4CC00"/>
              </a:gs>
              <a:gs pos="100000">
                <a:srgbClr val="B17900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17" name="Прямоугольник 7"/>
          <p:cNvSpPr/>
          <p:nvPr/>
        </p:nvSpPr>
        <p:spPr>
          <a:xfrm>
            <a:off x="0" y="3031"/>
            <a:ext cx="12192000" cy="1101725"/>
          </a:xfrm>
          <a:prstGeom prst="rect">
            <a:avLst/>
          </a:prstGeom>
          <a:gradFill flip="none" rotWithShape="1">
            <a:gsLst>
              <a:gs pos="0">
                <a:srgbClr val="40B7F4"/>
              </a:gs>
              <a:gs pos="100000">
                <a:srgbClr val="046DA3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pic>
        <p:nvPicPr>
          <p:cNvPr id="22" name="Picture 2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98164" y="3030"/>
            <a:ext cx="1593835" cy="1593835"/>
          </a:xfrm>
          <a:prstGeom prst="rect">
            <a:avLst/>
          </a:prstGeom>
        </p:spPr>
      </p:pic>
      <p:sp>
        <p:nvSpPr>
          <p:cNvPr id="24" name="TextBox 5"/>
          <p:cNvSpPr txBox="1">
            <a:spLocks noChangeArrowheads="1"/>
          </p:cNvSpPr>
          <p:nvPr/>
        </p:nvSpPr>
        <p:spPr bwMode="auto">
          <a:xfrm>
            <a:off x="95250" y="165100"/>
            <a:ext cx="11945938" cy="76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4400" dirty="0" smtClean="0">
                <a:solidFill>
                  <a:schemeClr val="bg1"/>
                </a:solidFill>
              </a:rPr>
              <a:t>ОПЛАТЫ И СЧЕТА</a:t>
            </a:r>
            <a:endParaRPr lang="ru-RU" altLang="ru-RU" sz="4400" dirty="0">
              <a:solidFill>
                <a:schemeClr val="bg1"/>
              </a:solidFill>
            </a:endParaRPr>
          </a:p>
        </p:txBody>
      </p:sp>
      <p:sp>
        <p:nvSpPr>
          <p:cNvPr id="25" name="TextBox 6"/>
          <p:cNvSpPr txBox="1">
            <a:spLocks noChangeArrowheads="1"/>
          </p:cNvSpPr>
          <p:nvPr/>
        </p:nvSpPr>
        <p:spPr bwMode="auto">
          <a:xfrm>
            <a:off x="1820793" y="1543318"/>
            <a:ext cx="2657265" cy="1477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defPPr>
              <a:defRPr lang="ru-RU"/>
            </a:defPPr>
            <a:lvl1pPr eaLnBrk="1" hangingPunct="1">
              <a:lnSpc>
                <a:spcPct val="100000"/>
              </a:lnSpc>
              <a:buFontTx/>
              <a:buNone/>
              <a:defRPr sz="1800" i="1"/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9pPr>
          </a:lstStyle>
          <a:p>
            <a:r>
              <a:rPr lang="ru-RU" altLang="ru-RU" dirty="0" smtClean="0"/>
              <a:t>Автоматическое зачисление на счет маржи и на счет </a:t>
            </a:r>
          </a:p>
          <a:p>
            <a:r>
              <a:rPr lang="ru-RU" altLang="ru-RU" dirty="0" smtClean="0"/>
              <a:t>взыскателя после проведения оплаты</a:t>
            </a:r>
            <a:endParaRPr lang="ru-RU" altLang="ru-RU" dirty="0"/>
          </a:p>
        </p:txBody>
      </p:sp>
      <p:sp>
        <p:nvSpPr>
          <p:cNvPr id="26" name="TextBox 8"/>
          <p:cNvSpPr txBox="1">
            <a:spLocks noChangeArrowheads="1"/>
          </p:cNvSpPr>
          <p:nvPr/>
        </p:nvSpPr>
        <p:spPr bwMode="auto">
          <a:xfrm>
            <a:off x="1820786" y="3345126"/>
            <a:ext cx="3000470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defPPr>
              <a:defRPr lang="ru-RU"/>
            </a:defPPr>
            <a:lvl1pPr eaLnBrk="1" hangingPunct="1">
              <a:lnSpc>
                <a:spcPct val="100000"/>
              </a:lnSpc>
              <a:buFontTx/>
              <a:buNone/>
              <a:defRPr sz="1800" i="1"/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9pPr>
          </a:lstStyle>
          <a:p>
            <a:r>
              <a:rPr lang="ru-RU" altLang="ru-RU" dirty="0" smtClean="0"/>
              <a:t>Возможность прикрепления файла к оплате, а также добавления примечания</a:t>
            </a:r>
            <a:endParaRPr lang="ru-RU" altLang="ru-RU" dirty="0"/>
          </a:p>
        </p:txBody>
      </p:sp>
      <p:pic>
        <p:nvPicPr>
          <p:cNvPr id="27" name="Picture 2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645" y="1672380"/>
            <a:ext cx="1219200" cy="1219200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645" y="3284538"/>
            <a:ext cx="1219200" cy="1219200"/>
          </a:xfrm>
          <a:prstGeom prst="rect">
            <a:avLst/>
          </a:prstGeom>
        </p:spPr>
      </p:pic>
      <p:pic>
        <p:nvPicPr>
          <p:cNvPr id="29" name="Picture 2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645" y="4906115"/>
            <a:ext cx="1219200" cy="1219200"/>
          </a:xfrm>
          <a:prstGeom prst="rect">
            <a:avLst/>
          </a:prstGeom>
        </p:spPr>
      </p:pic>
      <p:sp>
        <p:nvSpPr>
          <p:cNvPr id="30" name="TextBox 8"/>
          <p:cNvSpPr txBox="1">
            <a:spLocks noChangeArrowheads="1"/>
          </p:cNvSpPr>
          <p:nvPr/>
        </p:nvSpPr>
        <p:spPr bwMode="auto">
          <a:xfrm>
            <a:off x="1820785" y="5054055"/>
            <a:ext cx="3260666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defPPr>
              <a:defRPr lang="ru-RU"/>
            </a:defPPr>
            <a:lvl1pPr eaLnBrk="1" hangingPunct="1">
              <a:lnSpc>
                <a:spcPct val="100000"/>
              </a:lnSpc>
              <a:buFontTx/>
              <a:buNone/>
              <a:defRPr sz="1800" i="1"/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9pPr>
          </a:lstStyle>
          <a:p>
            <a:r>
              <a:rPr lang="ru-RU" altLang="ru-RU" dirty="0" smtClean="0"/>
              <a:t>Возможность ведения нескольких транзитных счетов</a:t>
            </a:r>
            <a:endParaRPr lang="ru-RU" altLang="ru-RU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64589" y="1687707"/>
            <a:ext cx="7572639" cy="46521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152316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оугольник 6"/>
          <p:cNvSpPr/>
          <p:nvPr/>
        </p:nvSpPr>
        <p:spPr>
          <a:xfrm>
            <a:off x="0" y="1104757"/>
            <a:ext cx="12192000" cy="97200"/>
          </a:xfrm>
          <a:prstGeom prst="rect">
            <a:avLst/>
          </a:prstGeom>
          <a:gradFill flip="none" rotWithShape="1">
            <a:gsLst>
              <a:gs pos="0">
                <a:srgbClr val="D4CC00"/>
              </a:gs>
              <a:gs pos="100000">
                <a:srgbClr val="B17900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17" name="Прямоугольник 7"/>
          <p:cNvSpPr/>
          <p:nvPr/>
        </p:nvSpPr>
        <p:spPr>
          <a:xfrm>
            <a:off x="0" y="3031"/>
            <a:ext cx="12192000" cy="1101725"/>
          </a:xfrm>
          <a:prstGeom prst="rect">
            <a:avLst/>
          </a:prstGeom>
          <a:gradFill flip="none" rotWithShape="1">
            <a:gsLst>
              <a:gs pos="0">
                <a:srgbClr val="40B7F4"/>
              </a:gs>
              <a:gs pos="100000">
                <a:srgbClr val="046DA3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pic>
        <p:nvPicPr>
          <p:cNvPr id="22" name="Picture 2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98164" y="3030"/>
            <a:ext cx="1593835" cy="1593835"/>
          </a:xfrm>
          <a:prstGeom prst="rect">
            <a:avLst/>
          </a:prstGeom>
        </p:spPr>
      </p:pic>
      <p:sp>
        <p:nvSpPr>
          <p:cNvPr id="24" name="TextBox 5"/>
          <p:cNvSpPr txBox="1">
            <a:spLocks noChangeArrowheads="1"/>
          </p:cNvSpPr>
          <p:nvPr/>
        </p:nvSpPr>
        <p:spPr bwMode="auto">
          <a:xfrm>
            <a:off x="95250" y="165100"/>
            <a:ext cx="11945938" cy="76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4400" dirty="0" smtClean="0">
                <a:solidFill>
                  <a:schemeClr val="bg1"/>
                </a:solidFill>
              </a:rPr>
              <a:t>РАССЫЛКА</a:t>
            </a:r>
            <a:endParaRPr lang="ru-RU" altLang="ru-RU" sz="4400" dirty="0">
              <a:solidFill>
                <a:schemeClr val="bg1"/>
              </a:solidFill>
            </a:endParaRPr>
          </a:p>
        </p:txBody>
      </p:sp>
      <p:sp>
        <p:nvSpPr>
          <p:cNvPr id="25" name="TextBox 6"/>
          <p:cNvSpPr txBox="1">
            <a:spLocks noChangeArrowheads="1"/>
          </p:cNvSpPr>
          <p:nvPr/>
        </p:nvSpPr>
        <p:spPr bwMode="auto">
          <a:xfrm>
            <a:off x="1820792" y="1820317"/>
            <a:ext cx="2644528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defPPr>
              <a:defRPr lang="ru-RU"/>
            </a:defPPr>
            <a:lvl1pPr eaLnBrk="1" hangingPunct="1">
              <a:lnSpc>
                <a:spcPct val="100000"/>
              </a:lnSpc>
              <a:buFontTx/>
              <a:buNone/>
              <a:defRPr sz="1800" i="1"/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9pPr>
          </a:lstStyle>
          <a:p>
            <a:r>
              <a:rPr lang="ru-RU" altLang="ru-RU" dirty="0" smtClean="0"/>
              <a:t>Автоматическое оповещение должника при возбуждении дела</a:t>
            </a:r>
            <a:endParaRPr lang="ru-RU" altLang="ru-RU" dirty="0"/>
          </a:p>
        </p:txBody>
      </p:sp>
      <p:sp>
        <p:nvSpPr>
          <p:cNvPr id="26" name="TextBox 8"/>
          <p:cNvSpPr txBox="1">
            <a:spLocks noChangeArrowheads="1"/>
          </p:cNvSpPr>
          <p:nvPr/>
        </p:nvSpPr>
        <p:spPr bwMode="auto">
          <a:xfrm>
            <a:off x="1820786" y="3437906"/>
            <a:ext cx="300047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defPPr>
              <a:defRPr lang="ru-RU"/>
            </a:defPPr>
            <a:lvl1pPr eaLnBrk="1" hangingPunct="1">
              <a:lnSpc>
                <a:spcPct val="100000"/>
              </a:lnSpc>
              <a:buFontTx/>
              <a:buNone/>
              <a:defRPr sz="1800" i="1"/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9pPr>
          </a:lstStyle>
          <a:p>
            <a:r>
              <a:rPr lang="ru-RU" altLang="ru-RU" dirty="0" smtClean="0"/>
              <a:t>Автоматическое напоминание о долгах в настраиваемое время</a:t>
            </a:r>
            <a:endParaRPr lang="ru-RU" altLang="ru-RU" dirty="0"/>
          </a:p>
        </p:txBody>
      </p:sp>
      <p:pic>
        <p:nvPicPr>
          <p:cNvPr id="27" name="Picture 2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645" y="1672380"/>
            <a:ext cx="1219200" cy="1219200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645" y="3284538"/>
            <a:ext cx="1219200" cy="1219200"/>
          </a:xfrm>
          <a:prstGeom prst="rect">
            <a:avLst/>
          </a:prstGeom>
        </p:spPr>
      </p:pic>
      <p:pic>
        <p:nvPicPr>
          <p:cNvPr id="29" name="Picture 2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645" y="4906115"/>
            <a:ext cx="1219200" cy="1219200"/>
          </a:xfrm>
          <a:prstGeom prst="rect">
            <a:avLst/>
          </a:prstGeom>
        </p:spPr>
      </p:pic>
      <p:sp>
        <p:nvSpPr>
          <p:cNvPr id="30" name="TextBox 8"/>
          <p:cNvSpPr txBox="1">
            <a:spLocks noChangeArrowheads="1"/>
          </p:cNvSpPr>
          <p:nvPr/>
        </p:nvSpPr>
        <p:spPr bwMode="auto">
          <a:xfrm>
            <a:off x="1820785" y="5054056"/>
            <a:ext cx="2644535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defPPr>
              <a:defRPr lang="ru-RU"/>
            </a:defPPr>
            <a:lvl1pPr eaLnBrk="1" hangingPunct="1">
              <a:lnSpc>
                <a:spcPct val="100000"/>
              </a:lnSpc>
              <a:buFontTx/>
              <a:buNone/>
              <a:defRPr sz="1800" i="1"/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9pPr>
          </a:lstStyle>
          <a:p>
            <a:r>
              <a:rPr lang="ru-RU" altLang="ru-RU" dirty="0" smtClean="0"/>
              <a:t>Возможность отправки </a:t>
            </a:r>
            <a:r>
              <a:rPr lang="en-US" altLang="ru-RU" dirty="0" smtClean="0"/>
              <a:t>E-Mail, SMS, Viber, </a:t>
            </a:r>
            <a:r>
              <a:rPr lang="ru-RU" altLang="ru-RU" dirty="0" smtClean="0"/>
              <a:t>Голосовым сообщением</a:t>
            </a:r>
            <a:endParaRPr lang="ru-RU" altLang="ru-RU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65320" y="1555431"/>
            <a:ext cx="7575868" cy="49185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840739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оугольник 6"/>
          <p:cNvSpPr/>
          <p:nvPr/>
        </p:nvSpPr>
        <p:spPr>
          <a:xfrm>
            <a:off x="0" y="1104757"/>
            <a:ext cx="12192000" cy="97200"/>
          </a:xfrm>
          <a:prstGeom prst="rect">
            <a:avLst/>
          </a:prstGeom>
          <a:gradFill flip="none" rotWithShape="1">
            <a:gsLst>
              <a:gs pos="0">
                <a:srgbClr val="D4CC00"/>
              </a:gs>
              <a:gs pos="100000">
                <a:srgbClr val="B17900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17" name="Прямоугольник 7"/>
          <p:cNvSpPr/>
          <p:nvPr/>
        </p:nvSpPr>
        <p:spPr>
          <a:xfrm>
            <a:off x="0" y="3031"/>
            <a:ext cx="12192000" cy="1101725"/>
          </a:xfrm>
          <a:prstGeom prst="rect">
            <a:avLst/>
          </a:prstGeom>
          <a:gradFill flip="none" rotWithShape="1">
            <a:gsLst>
              <a:gs pos="0">
                <a:srgbClr val="40B7F4"/>
              </a:gs>
              <a:gs pos="100000">
                <a:srgbClr val="046DA3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pic>
        <p:nvPicPr>
          <p:cNvPr id="22" name="Picture 2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98164" y="3030"/>
            <a:ext cx="1593835" cy="1593835"/>
          </a:xfrm>
          <a:prstGeom prst="rect">
            <a:avLst/>
          </a:prstGeom>
        </p:spPr>
      </p:pic>
      <p:sp>
        <p:nvSpPr>
          <p:cNvPr id="24" name="TextBox 5"/>
          <p:cNvSpPr txBox="1">
            <a:spLocks noChangeArrowheads="1"/>
          </p:cNvSpPr>
          <p:nvPr/>
        </p:nvSpPr>
        <p:spPr bwMode="auto">
          <a:xfrm>
            <a:off x="95250" y="165100"/>
            <a:ext cx="11945938" cy="76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4400" dirty="0" smtClean="0">
                <a:solidFill>
                  <a:schemeClr val="bg1"/>
                </a:solidFill>
              </a:rPr>
              <a:t>ОТЧЕТ ПЛАТЕЖИ</a:t>
            </a:r>
            <a:endParaRPr lang="ru-RU" altLang="ru-RU" sz="4400" dirty="0">
              <a:solidFill>
                <a:schemeClr val="bg1"/>
              </a:solidFill>
            </a:endParaRPr>
          </a:p>
        </p:txBody>
      </p:sp>
      <p:sp>
        <p:nvSpPr>
          <p:cNvPr id="25" name="TextBox 6"/>
          <p:cNvSpPr txBox="1">
            <a:spLocks noChangeArrowheads="1"/>
          </p:cNvSpPr>
          <p:nvPr/>
        </p:nvSpPr>
        <p:spPr bwMode="auto">
          <a:xfrm>
            <a:off x="1820792" y="1958816"/>
            <a:ext cx="3000464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defPPr>
              <a:defRPr lang="ru-RU"/>
            </a:defPPr>
            <a:lvl1pPr eaLnBrk="1" hangingPunct="1">
              <a:lnSpc>
                <a:spcPct val="100000"/>
              </a:lnSpc>
              <a:buFontTx/>
              <a:buNone/>
              <a:defRPr sz="1800" i="1"/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9pPr>
          </a:lstStyle>
          <a:p>
            <a:r>
              <a:rPr lang="ru-RU" altLang="ru-RU" dirty="0" smtClean="0"/>
              <a:t>Общая и детальная финансовая статистика</a:t>
            </a:r>
            <a:endParaRPr lang="ru-RU" altLang="ru-RU" dirty="0"/>
          </a:p>
        </p:txBody>
      </p:sp>
      <p:sp>
        <p:nvSpPr>
          <p:cNvPr id="26" name="TextBox 8"/>
          <p:cNvSpPr txBox="1">
            <a:spLocks noChangeArrowheads="1"/>
          </p:cNvSpPr>
          <p:nvPr/>
        </p:nvSpPr>
        <p:spPr bwMode="auto">
          <a:xfrm>
            <a:off x="1820786" y="3576406"/>
            <a:ext cx="300047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defPPr>
              <a:defRPr lang="ru-RU"/>
            </a:defPPr>
            <a:lvl1pPr eaLnBrk="1" hangingPunct="1">
              <a:lnSpc>
                <a:spcPct val="100000"/>
              </a:lnSpc>
              <a:buFontTx/>
              <a:buNone/>
              <a:defRPr sz="1800" i="1"/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9pPr>
          </a:lstStyle>
          <a:p>
            <a:r>
              <a:rPr lang="ru-RU" altLang="ru-RU" dirty="0" smtClean="0"/>
              <a:t>Удобная группировка по счетам и сотрудникам</a:t>
            </a:r>
            <a:endParaRPr lang="ru-RU" altLang="ru-RU" dirty="0"/>
          </a:p>
        </p:txBody>
      </p:sp>
      <p:pic>
        <p:nvPicPr>
          <p:cNvPr id="27" name="Picture 2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645" y="1672380"/>
            <a:ext cx="1219200" cy="1219200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645" y="3284538"/>
            <a:ext cx="1219200" cy="1219200"/>
          </a:xfrm>
          <a:prstGeom prst="rect">
            <a:avLst/>
          </a:prstGeom>
        </p:spPr>
      </p:pic>
      <p:pic>
        <p:nvPicPr>
          <p:cNvPr id="29" name="Picture 2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645" y="4906115"/>
            <a:ext cx="1219200" cy="1219200"/>
          </a:xfrm>
          <a:prstGeom prst="rect">
            <a:avLst/>
          </a:prstGeom>
        </p:spPr>
      </p:pic>
      <p:sp>
        <p:nvSpPr>
          <p:cNvPr id="30" name="TextBox 8"/>
          <p:cNvSpPr txBox="1">
            <a:spLocks noChangeArrowheads="1"/>
          </p:cNvSpPr>
          <p:nvPr/>
        </p:nvSpPr>
        <p:spPr bwMode="auto">
          <a:xfrm>
            <a:off x="1820785" y="5054057"/>
            <a:ext cx="2949335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defPPr>
              <a:defRPr lang="ru-RU"/>
            </a:defPPr>
            <a:lvl1pPr eaLnBrk="1" hangingPunct="1">
              <a:lnSpc>
                <a:spcPct val="100000"/>
              </a:lnSpc>
              <a:buFontTx/>
              <a:buNone/>
              <a:defRPr sz="1800" i="1"/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9pPr>
          </a:lstStyle>
          <a:p>
            <a:r>
              <a:rPr lang="ru-RU" altLang="ru-RU" dirty="0" smtClean="0"/>
              <a:t>Наглядное представление о финансовых движениях внутри организации</a:t>
            </a:r>
            <a:endParaRPr lang="ru-RU" alt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12080" y="1266825"/>
            <a:ext cx="4986083" cy="54708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07002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оугольник 6"/>
          <p:cNvSpPr/>
          <p:nvPr/>
        </p:nvSpPr>
        <p:spPr>
          <a:xfrm>
            <a:off x="0" y="1104757"/>
            <a:ext cx="12192000" cy="97200"/>
          </a:xfrm>
          <a:prstGeom prst="rect">
            <a:avLst/>
          </a:prstGeom>
          <a:gradFill flip="none" rotWithShape="1">
            <a:gsLst>
              <a:gs pos="0">
                <a:srgbClr val="D4CC00"/>
              </a:gs>
              <a:gs pos="100000">
                <a:srgbClr val="B17900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17" name="Прямоугольник 7"/>
          <p:cNvSpPr/>
          <p:nvPr/>
        </p:nvSpPr>
        <p:spPr>
          <a:xfrm>
            <a:off x="0" y="3031"/>
            <a:ext cx="12192000" cy="1101725"/>
          </a:xfrm>
          <a:prstGeom prst="rect">
            <a:avLst/>
          </a:prstGeom>
          <a:gradFill flip="none" rotWithShape="1">
            <a:gsLst>
              <a:gs pos="0">
                <a:srgbClr val="40B7F4"/>
              </a:gs>
              <a:gs pos="100000">
                <a:srgbClr val="046DA3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pic>
        <p:nvPicPr>
          <p:cNvPr id="22" name="Picture 2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98164" y="3030"/>
            <a:ext cx="1593835" cy="1593835"/>
          </a:xfrm>
          <a:prstGeom prst="rect">
            <a:avLst/>
          </a:prstGeom>
        </p:spPr>
      </p:pic>
      <p:sp>
        <p:nvSpPr>
          <p:cNvPr id="24" name="TextBox 5"/>
          <p:cNvSpPr txBox="1">
            <a:spLocks noChangeArrowheads="1"/>
          </p:cNvSpPr>
          <p:nvPr/>
        </p:nvSpPr>
        <p:spPr bwMode="auto">
          <a:xfrm>
            <a:off x="95250" y="165100"/>
            <a:ext cx="11945938" cy="76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4400" dirty="0" smtClean="0">
                <a:solidFill>
                  <a:schemeClr val="bg1"/>
                </a:solidFill>
              </a:rPr>
              <a:t>ОТЧЕТ ПЛАН РАБОТ</a:t>
            </a:r>
            <a:endParaRPr lang="ru-RU" altLang="ru-RU" sz="4400" dirty="0">
              <a:solidFill>
                <a:schemeClr val="bg1"/>
              </a:solidFill>
            </a:endParaRPr>
          </a:p>
        </p:txBody>
      </p:sp>
      <p:sp>
        <p:nvSpPr>
          <p:cNvPr id="25" name="TextBox 6"/>
          <p:cNvSpPr txBox="1">
            <a:spLocks noChangeArrowheads="1"/>
          </p:cNvSpPr>
          <p:nvPr/>
        </p:nvSpPr>
        <p:spPr bwMode="auto">
          <a:xfrm>
            <a:off x="1820792" y="1651338"/>
            <a:ext cx="3260659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defPPr>
              <a:defRPr lang="ru-RU"/>
            </a:defPPr>
            <a:lvl1pPr eaLnBrk="1" hangingPunct="1">
              <a:lnSpc>
                <a:spcPct val="100000"/>
              </a:lnSpc>
              <a:buFontTx/>
              <a:buNone/>
              <a:defRPr sz="1800" i="1"/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9pPr>
          </a:lstStyle>
          <a:p>
            <a:r>
              <a:rPr lang="ru-RU" altLang="ru-RU" dirty="0" smtClean="0"/>
              <a:t>Возможность выбора готовности работ, а также выбор работ по определенному сотруднику</a:t>
            </a:r>
            <a:endParaRPr lang="ru-RU" altLang="ru-RU" dirty="0"/>
          </a:p>
        </p:txBody>
      </p:sp>
      <p:sp>
        <p:nvSpPr>
          <p:cNvPr id="26" name="TextBox 8"/>
          <p:cNvSpPr txBox="1">
            <a:spLocks noChangeArrowheads="1"/>
          </p:cNvSpPr>
          <p:nvPr/>
        </p:nvSpPr>
        <p:spPr bwMode="auto">
          <a:xfrm>
            <a:off x="1820786" y="3437907"/>
            <a:ext cx="2709376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defPPr>
              <a:defRPr lang="ru-RU"/>
            </a:defPPr>
            <a:lvl1pPr eaLnBrk="1" hangingPunct="1">
              <a:lnSpc>
                <a:spcPct val="100000"/>
              </a:lnSpc>
              <a:buFontTx/>
              <a:buNone/>
              <a:defRPr sz="1800" i="1"/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9pPr>
          </a:lstStyle>
          <a:p>
            <a:r>
              <a:rPr lang="ru-RU" altLang="ru-RU" dirty="0" smtClean="0"/>
              <a:t>Легкий переход на нужную работу одним щелчком мыши</a:t>
            </a:r>
            <a:endParaRPr lang="ru-RU" altLang="ru-RU" dirty="0"/>
          </a:p>
        </p:txBody>
      </p:sp>
      <p:pic>
        <p:nvPicPr>
          <p:cNvPr id="27" name="Picture 2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645" y="1672380"/>
            <a:ext cx="1219200" cy="1219200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645" y="3284538"/>
            <a:ext cx="1219200" cy="1219200"/>
          </a:xfrm>
          <a:prstGeom prst="rect">
            <a:avLst/>
          </a:prstGeom>
        </p:spPr>
      </p:pic>
      <p:pic>
        <p:nvPicPr>
          <p:cNvPr id="29" name="Picture 2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645" y="4906115"/>
            <a:ext cx="1219200" cy="1219200"/>
          </a:xfrm>
          <a:prstGeom prst="rect">
            <a:avLst/>
          </a:prstGeom>
        </p:spPr>
      </p:pic>
      <p:sp>
        <p:nvSpPr>
          <p:cNvPr id="30" name="TextBox 8"/>
          <p:cNvSpPr txBox="1">
            <a:spLocks noChangeArrowheads="1"/>
          </p:cNvSpPr>
          <p:nvPr/>
        </p:nvSpPr>
        <p:spPr bwMode="auto">
          <a:xfrm>
            <a:off x="1820785" y="5192557"/>
            <a:ext cx="3260666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defPPr>
              <a:defRPr lang="ru-RU"/>
            </a:defPPr>
            <a:lvl1pPr eaLnBrk="1" hangingPunct="1">
              <a:lnSpc>
                <a:spcPct val="100000"/>
              </a:lnSpc>
              <a:buFontTx/>
              <a:buNone/>
              <a:defRPr sz="1800" i="1"/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9pPr>
          </a:lstStyle>
          <a:p>
            <a:r>
              <a:rPr lang="ru-RU" altLang="ru-RU" dirty="0" smtClean="0"/>
              <a:t>Нужный отчет для повседневной работы</a:t>
            </a:r>
            <a:endParaRPr lang="ru-RU" alt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98680" y="2370921"/>
            <a:ext cx="7357748" cy="26876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694738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оугольник 6"/>
          <p:cNvSpPr/>
          <p:nvPr/>
        </p:nvSpPr>
        <p:spPr>
          <a:xfrm>
            <a:off x="0" y="1104757"/>
            <a:ext cx="12192000" cy="97200"/>
          </a:xfrm>
          <a:prstGeom prst="rect">
            <a:avLst/>
          </a:prstGeom>
          <a:gradFill flip="none" rotWithShape="1">
            <a:gsLst>
              <a:gs pos="0">
                <a:srgbClr val="D4CC00"/>
              </a:gs>
              <a:gs pos="100000">
                <a:srgbClr val="B17900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17" name="Прямоугольник 7"/>
          <p:cNvSpPr/>
          <p:nvPr/>
        </p:nvSpPr>
        <p:spPr>
          <a:xfrm>
            <a:off x="0" y="3031"/>
            <a:ext cx="12192000" cy="1101725"/>
          </a:xfrm>
          <a:prstGeom prst="rect">
            <a:avLst/>
          </a:prstGeom>
          <a:gradFill flip="none" rotWithShape="1">
            <a:gsLst>
              <a:gs pos="0">
                <a:srgbClr val="40B7F4"/>
              </a:gs>
              <a:gs pos="100000">
                <a:srgbClr val="046DA3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pic>
        <p:nvPicPr>
          <p:cNvPr id="22" name="Picture 2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98164" y="3030"/>
            <a:ext cx="1593835" cy="1593835"/>
          </a:xfrm>
          <a:prstGeom prst="rect">
            <a:avLst/>
          </a:prstGeom>
        </p:spPr>
      </p:pic>
      <p:sp>
        <p:nvSpPr>
          <p:cNvPr id="24" name="TextBox 5"/>
          <p:cNvSpPr txBox="1">
            <a:spLocks noChangeArrowheads="1"/>
          </p:cNvSpPr>
          <p:nvPr/>
        </p:nvSpPr>
        <p:spPr bwMode="auto">
          <a:xfrm>
            <a:off x="95250" y="165100"/>
            <a:ext cx="11945938" cy="7017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buNone/>
            </a:pPr>
            <a:r>
              <a:rPr lang="ru-RU" altLang="ru-RU" sz="4400" dirty="0">
                <a:solidFill>
                  <a:schemeClr val="bg1"/>
                </a:solidFill>
              </a:rPr>
              <a:t>ДОСТУП К ДАННЫМ</a:t>
            </a:r>
          </a:p>
        </p:txBody>
      </p:sp>
      <p:sp>
        <p:nvSpPr>
          <p:cNvPr id="26" name="TextBox 8"/>
          <p:cNvSpPr txBox="1">
            <a:spLocks noChangeArrowheads="1"/>
          </p:cNvSpPr>
          <p:nvPr/>
        </p:nvSpPr>
        <p:spPr bwMode="auto">
          <a:xfrm>
            <a:off x="1820785" y="3576405"/>
            <a:ext cx="3046489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defPPr>
              <a:defRPr lang="ru-RU"/>
            </a:defPPr>
            <a:lvl1pPr eaLnBrk="1" hangingPunct="1">
              <a:lnSpc>
                <a:spcPct val="100000"/>
              </a:lnSpc>
              <a:buFontTx/>
              <a:buNone/>
              <a:defRPr sz="1800" i="1"/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9pPr>
          </a:lstStyle>
          <a:p>
            <a:r>
              <a:rPr lang="ru-RU" altLang="ru-RU" dirty="0"/>
              <a:t>Работа по локальной сети или через интернет</a:t>
            </a:r>
          </a:p>
        </p:txBody>
      </p:sp>
      <p:pic>
        <p:nvPicPr>
          <p:cNvPr id="27" name="Picture 2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645" y="1672380"/>
            <a:ext cx="1219200" cy="1219200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645" y="3284538"/>
            <a:ext cx="1219200" cy="1219200"/>
          </a:xfrm>
          <a:prstGeom prst="rect">
            <a:avLst/>
          </a:prstGeom>
        </p:spPr>
      </p:pic>
      <p:pic>
        <p:nvPicPr>
          <p:cNvPr id="29" name="Picture 2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645" y="4906115"/>
            <a:ext cx="1219200" cy="1219200"/>
          </a:xfrm>
          <a:prstGeom prst="rect">
            <a:avLst/>
          </a:prstGeom>
        </p:spPr>
      </p:pic>
      <p:sp>
        <p:nvSpPr>
          <p:cNvPr id="30" name="TextBox 8"/>
          <p:cNvSpPr txBox="1">
            <a:spLocks noChangeArrowheads="1"/>
          </p:cNvSpPr>
          <p:nvPr/>
        </p:nvSpPr>
        <p:spPr bwMode="auto">
          <a:xfrm>
            <a:off x="1820785" y="5192557"/>
            <a:ext cx="3260666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defPPr>
              <a:defRPr lang="ru-RU"/>
            </a:defPPr>
            <a:lvl1pPr eaLnBrk="1" hangingPunct="1">
              <a:lnSpc>
                <a:spcPct val="100000"/>
              </a:lnSpc>
              <a:buFontTx/>
              <a:buNone/>
              <a:defRPr sz="1800" i="1"/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9pPr>
          </a:lstStyle>
          <a:p>
            <a:r>
              <a:rPr lang="ru-RU" altLang="ru-RU" dirty="0"/>
              <a:t>Разделение пользователей по правам доступа</a:t>
            </a:r>
          </a:p>
        </p:txBody>
      </p:sp>
      <p:sp>
        <p:nvSpPr>
          <p:cNvPr id="25" name="TextBox 6"/>
          <p:cNvSpPr txBox="1">
            <a:spLocks noChangeArrowheads="1"/>
          </p:cNvSpPr>
          <p:nvPr/>
        </p:nvSpPr>
        <p:spPr bwMode="auto">
          <a:xfrm>
            <a:off x="1820792" y="1958816"/>
            <a:ext cx="345021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defPPr>
              <a:defRPr lang="ru-RU"/>
            </a:defPPr>
            <a:lvl1pPr eaLnBrk="1" hangingPunct="1">
              <a:lnSpc>
                <a:spcPct val="100000"/>
              </a:lnSpc>
              <a:buFontTx/>
              <a:buNone/>
              <a:defRPr sz="1800" i="1"/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9pPr>
          </a:lstStyle>
          <a:p>
            <a:r>
              <a:rPr lang="ru-RU" altLang="ru-RU" dirty="0"/>
              <a:t>Одновременная работа нескольких пользователей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03371" y="1789414"/>
            <a:ext cx="6679403" cy="44529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634472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1226</TotalTime>
  <Words>287</Words>
  <Application>Microsoft Office PowerPoint</Application>
  <PresentationFormat>Широкоэкранный</PresentationFormat>
  <Paragraphs>62</Paragraphs>
  <Slides>12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6" baseType="lpstr">
      <vt:lpstr>Arial</vt:lpstr>
      <vt:lpstr>Calibri</vt:lpstr>
      <vt:lpstr>Calibri Light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Home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USU</dc:creator>
  <cp:lastModifiedBy>Сотрудник USU</cp:lastModifiedBy>
  <cp:revision>312</cp:revision>
  <dcterms:created xsi:type="dcterms:W3CDTF">2016-03-09T01:51:36Z</dcterms:created>
  <dcterms:modified xsi:type="dcterms:W3CDTF">2019-07-02T06:34:58Z</dcterms:modified>
</cp:coreProperties>
</file>